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30"/>
  </p:notesMasterIdLst>
  <p:handoutMasterIdLst>
    <p:handoutMasterId r:id="rId31"/>
  </p:handoutMasterIdLst>
  <p:sldIdLst>
    <p:sldId id="256" r:id="rId14"/>
    <p:sldId id="543" r:id="rId15"/>
    <p:sldId id="584" r:id="rId16"/>
    <p:sldId id="590" r:id="rId17"/>
    <p:sldId id="591" r:id="rId18"/>
    <p:sldId id="592" r:id="rId19"/>
    <p:sldId id="608" r:id="rId20"/>
    <p:sldId id="593" r:id="rId21"/>
    <p:sldId id="597" r:id="rId22"/>
    <p:sldId id="606" r:id="rId23"/>
    <p:sldId id="598" r:id="rId24"/>
    <p:sldId id="607" r:id="rId25"/>
    <p:sldId id="599" r:id="rId26"/>
    <p:sldId id="588" r:id="rId27"/>
    <p:sldId id="555" r:id="rId28"/>
    <p:sldId id="605" r:id="rId29"/>
  </p:sldIdLst>
  <p:sldSz cx="13004800" cy="9753600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0929"/>
  </p:normalViewPr>
  <p:slideViewPr>
    <p:cSldViewPr>
      <p:cViewPr varScale="1">
        <p:scale>
          <a:sx n="59" d="100"/>
          <a:sy n="59" d="100"/>
        </p:scale>
        <p:origin x="1668" y="72"/>
      </p:cViewPr>
      <p:guideLst>
        <p:guide orient="horz" pos="3072"/>
        <p:guide pos="4096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0CB12E-DB13-46FC-8444-E7D6BBE9664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9D8F88-67C7-4B1D-A1F2-AEA4B6BBE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4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7-30T10:55:44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84 6656,'0'0'0,"0"-11"384,-12-1 0,-2-4 384,5 2 128,7 2-512,-5 5 0,2 0-256,-2 2 0,0 5-256,-9 19 128,2 0-7040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7-30T14:52:38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0 3200,'0'0'0,"5"47"512,-10-33 0,1-5 1152,-3-6 128,0-3-896,-7 4 128,-5-1-128,1 8 0,-1-1-512,5 8 128,-2 8-256,4-19 0,10-7 0,-5-2 0,0-10-384,-2 0 128,2 3-9472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7-30T14:52:40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54 3072,'0'0'0,"-7"-35"384,2 24 128,5 4 1152,0 7 0,0 18-1408,0-2 0,5 10 384,2-19 0,4-9 384,-4-12 128,-4-17-640,-3 24 0,-7 12-384,7-5 0,-10 9-384,13 15 0,1-3-8320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7-30T14:52:42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12800,'0'0'0,"0"0"-768,0 0 128,0 0-2816,0 0 0,0 0 1408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Gill Sans" pitchFamily="32" charset="0"/>
                <a:ea typeface="ヒラギノ角ゴ ProN W3" pitchFamily="32" charset="-128"/>
                <a:cs typeface="+mn-cs"/>
                <a:sym typeface="Gill San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Gill Sans" pitchFamily="32" charset="0"/>
                <a:ea typeface="ヒラギノ角ゴ ProN W3" pitchFamily="32" charset="-128"/>
                <a:cs typeface="+mn-cs"/>
                <a:sym typeface="Gill Sans" pitchFamily="32" charset="0"/>
              </a:defRPr>
            </a:lvl1pPr>
          </a:lstStyle>
          <a:p>
            <a:pPr>
              <a:defRPr/>
            </a:pPr>
            <a:fld id="{2D08A3C9-5963-44A3-95F8-AC42115CD605}" type="datetimeFigureOut">
              <a:rPr lang="en-US"/>
              <a:pPr>
                <a:defRPr/>
              </a:pPr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Gill Sans" pitchFamily="32" charset="0"/>
                <a:ea typeface="ヒラギノ角ゴ ProN W3" pitchFamily="32" charset="-128"/>
                <a:cs typeface="+mn-cs"/>
                <a:sym typeface="Gill Sans" pitchFamily="3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Gill Sans" pitchFamily="32" charset="0"/>
                <a:ea typeface="ヒラギノ角ゴ ProN W3" pitchFamily="32" charset="-128"/>
                <a:cs typeface="+mn-cs"/>
                <a:sym typeface="Gill Sans" pitchFamily="32" charset="0"/>
              </a:defRPr>
            </a:lvl1pPr>
          </a:lstStyle>
          <a:p>
            <a:pPr>
              <a:defRPr/>
            </a:pPr>
            <a:fld id="{DF32F5F1-3604-44CF-B78C-754BC6B82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28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2F5F1-3604-44CF-B78C-754BC6B82C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itchFamily="3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93700" y="0"/>
            <a:ext cx="13792200" cy="975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93700" y="0"/>
            <a:ext cx="13792200" cy="975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pitchFamily="32" charset="0"/>
        <a:buChar char="•"/>
        <a:defRPr sz="3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text styles</a:t>
            </a:r>
          </a:p>
          <a:p>
            <a:pPr lvl="1"/>
            <a:r>
              <a:rPr lang="en-US">
                <a:sym typeface="Gill Sans"/>
              </a:rPr>
              <a:t>Second level</a:t>
            </a:r>
          </a:p>
          <a:p>
            <a:pPr lvl="2"/>
            <a:r>
              <a:rPr lang="en-US">
                <a:sym typeface="Gill Sans"/>
              </a:rPr>
              <a:t>Third level</a:t>
            </a:r>
          </a:p>
          <a:p>
            <a:pPr lvl="3"/>
            <a:r>
              <a:rPr lang="en-US">
                <a:sym typeface="Gill Sans"/>
              </a:rPr>
              <a:t>Fourth level</a:t>
            </a:r>
          </a:p>
          <a:p>
            <a:pPr lvl="4"/>
            <a:r>
              <a:rPr lang="en-US">
                <a:sym typeface="Gill Sans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ヒラギノ角ゴ ProN W3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cs typeface="ヒラギノ角ゴ ProN W3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pitchFamily="32" charset="0"/>
          <a:ea typeface="ヒラギノ角ゴ ProN W3" pitchFamily="32" charset="-128"/>
          <a:sym typeface="Gill Sans" pitchFamily="32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ヒラギノ角ゴ ProN W3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pitchFamily="32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3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4.jpg"/><Relationship Id="rId5" Type="http://schemas.openxmlformats.org/officeDocument/2006/relationships/customXml" Target="../ink/ink2.xml"/><Relationship Id="rId10" Type="http://schemas.openxmlformats.org/officeDocument/2006/relationships/image" Target="../media/image7.png"/><Relationship Id="rId4" Type="http://schemas.openxmlformats.org/officeDocument/2006/relationships/image" Target="../media/image40.png"/><Relationship Id="rId9" Type="http://schemas.openxmlformats.org/officeDocument/2006/relationships/customXml" Target="../ink/ink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o.ut.ac.id/" TargetMode="Externa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uo.ut.ac.id/" TargetMode="Externa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45823_Lampiran%20II%20-%20Master%20BJU%20THE_14Nov2020%20(1).docx" TargetMode="External"/><Relationship Id="rId2" Type="http://schemas.openxmlformats.org/officeDocument/2006/relationships/hyperlink" Target="45823_Lampiran%20I%20-%20Jadwal%20Kegiatan%20UAS%20THE%20dan%20UO%20TAP%20(2).pdf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45823_Lampiran%20IV%20-%20Contoh%20KTP%20UAS%20(1).docx" TargetMode="External"/><Relationship Id="rId4" Type="http://schemas.openxmlformats.org/officeDocument/2006/relationships/hyperlink" Target="45823_Lampiran%20III%20-%20Tata%20Tertib%20Peserta%20Ujian%20THE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he.ut.ac.id/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="" xmlns:a16="http://schemas.microsoft.com/office/drawing/2014/main" id="{286E7560-6950-4272-8B9F-83BF37C107A6}"/>
                  </a:ext>
                </a:extLst>
              </p14:cNvPr>
              <p14:cNvContentPartPr/>
              <p14:nvPr/>
            </p14:nvContentPartPr>
            <p14:xfrm>
              <a:off x="11991571" y="3068331"/>
              <a:ext cx="33840" cy="30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86E7560-6950-4272-8B9F-83BF37C107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82931" y="3059331"/>
                <a:ext cx="5148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="" xmlns:a16="http://schemas.microsoft.com/office/drawing/2014/main" id="{43DE11BD-AED8-4225-8FB1-DA8F226D8FD1}"/>
                  </a:ext>
                </a:extLst>
              </p14:cNvPr>
              <p14:cNvContentPartPr/>
              <p14:nvPr/>
            </p14:nvContentPartPr>
            <p14:xfrm>
              <a:off x="11253931" y="3786023"/>
              <a:ext cx="60480" cy="54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3DE11BD-AED8-4225-8FB1-DA8F226D8FD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245291" y="3777023"/>
                <a:ext cx="78120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="" xmlns:a16="http://schemas.microsoft.com/office/drawing/2014/main" id="{DE3B2A54-AFF4-4DBB-8D75-FDEF059D2D60}"/>
                  </a:ext>
                </a:extLst>
              </p14:cNvPr>
              <p14:cNvContentPartPr/>
              <p14:nvPr/>
            </p14:nvContentPartPr>
            <p14:xfrm>
              <a:off x="4235371" y="2478863"/>
              <a:ext cx="12240" cy="26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E3B2A54-AFF4-4DBB-8D75-FDEF059D2D6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26371" y="2470223"/>
                <a:ext cx="2988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="" xmlns:a16="http://schemas.microsoft.com/office/drawing/2014/main" id="{FB71168F-4CAE-4AC2-AD1A-69241D538AC0}"/>
                  </a:ext>
                </a:extLst>
              </p14:cNvPr>
              <p14:cNvContentPartPr/>
              <p14:nvPr/>
            </p14:nvContentPartPr>
            <p14:xfrm>
              <a:off x="6451" y="2559503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B71168F-4CAE-4AC2-AD1A-69241D538AC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2189" y="255050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 descr="A close up of a tower&#10;&#10;Description automatically generated">
            <a:extLst>
              <a:ext uri="{FF2B5EF4-FFF2-40B4-BE49-F238E27FC236}">
                <a16:creationId xmlns="" xmlns:a16="http://schemas.microsoft.com/office/drawing/2014/main" id="{7636A421-EA07-47AD-8C6E-CB7BC11D9E9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40" y="52719"/>
            <a:ext cx="5046240" cy="3046212"/>
          </a:xfrm>
          <a:prstGeom prst="rect">
            <a:avLst/>
          </a:prstGeom>
        </p:spPr>
      </p:pic>
      <p:sp>
        <p:nvSpPr>
          <p:cNvPr id="11" name="Title 7">
            <a:extLst>
              <a:ext uri="{FF2B5EF4-FFF2-40B4-BE49-F238E27FC236}">
                <a16:creationId xmlns:a16="http://schemas.microsoft.com/office/drawing/2014/main" xmlns="" id="{548DED7C-AA93-472D-8493-19CAD9A1496F}"/>
              </a:ext>
            </a:extLst>
          </p:cNvPr>
          <p:cNvSpPr txBox="1">
            <a:spLocks/>
          </p:cNvSpPr>
          <p:nvPr/>
        </p:nvSpPr>
        <p:spPr>
          <a:xfrm>
            <a:off x="449906" y="3353375"/>
            <a:ext cx="11919894" cy="3961825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SOSIALISASI</a:t>
            </a:r>
            <a:r>
              <a:rPr kumimoji="0" lang="id-ID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 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PELAKSANAAN </a:t>
            </a:r>
            <a:endParaRPr kumimoji="0" lang="id-ID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 Antiqua" panose="0204060205030503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UAS 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T</a:t>
            </a:r>
            <a:r>
              <a:rPr kumimoji="0" lang="id-ID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AKE 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H</a:t>
            </a:r>
            <a:r>
              <a:rPr kumimoji="0" lang="id-ID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OME 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E</a:t>
            </a:r>
            <a:r>
              <a:rPr kumimoji="0" lang="id-ID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XAM </a:t>
            </a: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 (THE)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 </a:t>
            </a:r>
            <a:r>
              <a:rPr lang="id-ID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DAN TAP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 panose="02040602050305030304" pitchFamily="18" charset="0"/>
              </a:rPr>
              <a:t>SEMESTER 2020/21.1 (2020.2)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13" name="Title 5">
            <a:extLst>
              <a:ext uri="{FF2B5EF4-FFF2-40B4-BE49-F238E27FC236}">
                <a16:creationId xmlns="" xmlns:a16="http://schemas.microsoft.com/office/drawing/2014/main" id="{F691D5C7-0568-4873-BA10-71453EB0EF4C}"/>
              </a:ext>
            </a:extLst>
          </p:cNvPr>
          <p:cNvSpPr txBox="1">
            <a:spLocks/>
          </p:cNvSpPr>
          <p:nvPr/>
        </p:nvSpPr>
        <p:spPr bwMode="auto">
          <a:xfrm>
            <a:off x="7717969" y="7444442"/>
            <a:ext cx="50546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ヒラギノ角ゴ ProN W3"/>
                <a:sym typeface="Gill San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d-ID" sz="3200" b="1" kern="0" dirty="0">
                <a:solidFill>
                  <a:srgbClr val="333399">
                    <a:lumMod val="60000"/>
                    <a:lumOff val="40000"/>
                  </a:srgbClr>
                </a:solidFill>
                <a:latin typeface="Bahnschrift" panose="020B0502040204020203" pitchFamily="34" charset="0"/>
              </a:rPr>
              <a:t>K</a:t>
            </a:r>
            <a:r>
              <a:rPr lang="id-ID" sz="3200" b="1" kern="0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Bahnschrift" panose="020B0502040204020203" pitchFamily="34" charset="0"/>
              </a:rPr>
              <a:t>amis</a:t>
            </a:r>
            <a:r>
              <a:rPr lang="en-US" sz="3200" b="1" kern="0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Bahnschrift" panose="020B0502040204020203" pitchFamily="34" charset="0"/>
              </a:rPr>
              <a:t>, 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333399">
                    <a:lumMod val="60000"/>
                    <a:lumOff val="40000"/>
                  </a:srgbClr>
                </a:solidFill>
                <a:effectLst/>
                <a:uLnTx/>
                <a:uFillTx/>
                <a:latin typeface="Bahnschrift" panose="020B0502040204020203" pitchFamily="34" charset="0"/>
                <a:sym typeface="Gill Sans"/>
              </a:rPr>
              <a:t>1</a:t>
            </a:r>
            <a:r>
              <a:rPr kumimoji="0" lang="id-ID" sz="3200" b="1" i="0" u="none" strike="noStrike" kern="0" cap="none" spc="0" normalizeH="0" noProof="0" dirty="0" smtClean="0">
                <a:ln>
                  <a:noFill/>
                </a:ln>
                <a:solidFill>
                  <a:srgbClr val="333399">
                    <a:lumMod val="60000"/>
                    <a:lumOff val="40000"/>
                  </a:srgbClr>
                </a:solidFill>
                <a:effectLst/>
                <a:uLnTx/>
                <a:uFillTx/>
                <a:latin typeface="Bahnschrift" panose="020B0502040204020203" pitchFamily="34" charset="0"/>
                <a:sym typeface="Gill Sans"/>
              </a:rPr>
              <a:t>9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333399">
                    <a:lumMod val="60000"/>
                    <a:lumOff val="40000"/>
                  </a:srgbClr>
                </a:solidFill>
                <a:effectLst/>
                <a:uLnTx/>
                <a:uFillTx/>
                <a:latin typeface="Bahnschrift" panose="020B0502040204020203" pitchFamily="34" charset="0"/>
                <a:sym typeface="Gill Sans"/>
              </a:rPr>
              <a:t> November 2020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333399">
                  <a:lumMod val="60000"/>
                  <a:lumOff val="40000"/>
                </a:srgbClr>
              </a:solidFill>
              <a:effectLst/>
              <a:uLnTx/>
              <a:uFillTx/>
              <a:latin typeface="Bahnschrift" panose="020B0502040204020203" pitchFamily="34" charset="0"/>
              <a:sym typeface="Gill San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3657600"/>
            <a:ext cx="11582400" cy="2438400"/>
          </a:xfrm>
        </p:spPr>
        <p:txBody>
          <a:bodyPr/>
          <a:lstStyle/>
          <a:p>
            <a:r>
              <a:rPr lang="pt-BR" sz="4400" b="1" dirty="0">
                <a:latin typeface="Calibri" panose="020F0502020204030204" pitchFamily="34" charset="0"/>
                <a:cs typeface="Calibri" panose="020F0502020204030204" pitchFamily="34" charset="0"/>
              </a:rPr>
              <a:t>TUGAS AKHIR PROGRAM 2020/21/1 (2020.2)</a:t>
            </a:r>
            <a:endParaRPr lang="id-ID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28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0" y="502195"/>
            <a:ext cx="10464800" cy="1240891"/>
          </a:xfrm>
        </p:spPr>
        <p:txBody>
          <a:bodyPr/>
          <a:lstStyle/>
          <a:p>
            <a:r>
              <a:rPr lang="en-GB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TUGAS </a:t>
            </a:r>
            <a:r>
              <a:rPr lang="en-GB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AKHIR PROGRAM </a:t>
            </a:r>
            <a:br>
              <a:rPr lang="en-GB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2020/21/1 (2020.2)</a:t>
            </a:r>
            <a:endParaRPr lang="id-ID" sz="4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9870" y="-2286000"/>
            <a:ext cx="5022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Bentuk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modus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pelaksanaan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UAS </a:t>
            </a:r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117600" y="31242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/>
            <a:r>
              <a:rPr lang="en-GB" sz="2800" dirty="0" smtClean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id-ID" sz="4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sz="44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odus</a:t>
            </a:r>
            <a:r>
              <a:rPr lang="id-ID" sz="4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Jadwal </a:t>
            </a:r>
            <a:r>
              <a:rPr lang="id-ID" sz="4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ujian </a:t>
            </a:r>
            <a:r>
              <a:rPr lang="id-ID" sz="4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TAP</a:t>
            </a:r>
            <a:r>
              <a:rPr lang="en-GB" sz="4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d-ID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7600" y="4495800"/>
            <a:ext cx="111252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2287" lvl="0" indent="-34290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d-ID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GB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odus</a:t>
            </a:r>
            <a:r>
              <a:rPr lang="en-GB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Ujian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Online (</a:t>
            </a: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UO TAP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en-GB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berbasis</a:t>
            </a: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Web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diakses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pada</a:t>
            </a:r>
            <a:r>
              <a:rPr lang="id-ID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laman</a:t>
            </a:r>
            <a:r>
              <a:rPr lang="en-GB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https://suo.ut.ac.id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id-ID" sz="24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79387" lvl="0" algn="just"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22287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Jangka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waktu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pengerjaan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TAP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oleh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mahasiswa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maksimum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3 (</a:t>
            </a:r>
            <a:r>
              <a:rPr lang="en-GB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tiga</a:t>
            </a:r>
            <a:r>
              <a:rPr lang="en-GB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jam. </a:t>
            </a:r>
            <a:endParaRPr lang="id-ID" sz="24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79387" lvl="0" algn="just"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22287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dilaksanakan</a:t>
            </a:r>
            <a:r>
              <a:rPr lang="en-ID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pada</a:t>
            </a:r>
            <a:r>
              <a:rPr lang="en-ID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D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tanggal</a:t>
            </a:r>
            <a:r>
              <a:rPr lang="en-ID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D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 </a:t>
            </a:r>
            <a:r>
              <a:rPr lang="en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Desember</a:t>
            </a:r>
            <a:r>
              <a:rPr lang="en-ID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2020 </a:t>
            </a:r>
            <a:r>
              <a:rPr lang="en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s.d.</a:t>
            </a:r>
            <a:r>
              <a:rPr lang="en-ID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10 </a:t>
            </a:r>
            <a:r>
              <a:rPr lang="en-ID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Januari</a:t>
            </a:r>
            <a:r>
              <a:rPr lang="en-ID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ID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2021</a:t>
            </a:r>
            <a:endParaRPr lang="id-ID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571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295400"/>
            <a:ext cx="10464800" cy="762000"/>
          </a:xfrm>
        </p:spPr>
        <p:txBody>
          <a:bodyPr/>
          <a:lstStyle/>
          <a:p>
            <a:r>
              <a:rPr lang="id-ID" sz="6000" b="1" dirty="0">
                <a:latin typeface="Calibri" panose="020F0502020204030204" pitchFamily="34" charset="0"/>
                <a:cs typeface="Calibri" panose="020F0502020204030204" pitchFamily="34" charset="0"/>
              </a:rPr>
              <a:t>Pelaksanaan Ujian TAP</a:t>
            </a:r>
          </a:p>
        </p:txBody>
      </p:sp>
      <p:sp>
        <p:nvSpPr>
          <p:cNvPr id="3" name="Rectangle 2"/>
          <p:cNvSpPr/>
          <p:nvPr/>
        </p:nvSpPr>
        <p:spPr>
          <a:xfrm>
            <a:off x="330200" y="3276600"/>
            <a:ext cx="124968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Mahasiswa harus </a:t>
            </a: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id-ID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71550" lvl="1" indent="-514350" algn="l">
              <a:lnSpc>
                <a:spcPct val="150000"/>
              </a:lnSpc>
              <a:buAutoNum type="alphaLcPeriod"/>
            </a:pP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Mengunduh </a:t>
            </a: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</a:rPr>
              <a:t>naskah 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soal TAP </a:t>
            </a: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</a:rPr>
              <a:t>dari laman https://suo.ut.ac.id, dengan menggunakan password mahasiswa 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yang terdapat pada laman https</a:t>
            </a: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</a:rPr>
              <a:t>://sia.ut.ac.id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71550" lvl="1" indent="-514350" algn="l">
              <a:lnSpc>
                <a:spcPct val="150000"/>
              </a:lnSpc>
              <a:buAutoNum type="alphaLcPeriod"/>
            </a:pP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Mengerjakan soal TAP dengan </a:t>
            </a: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</a:rPr>
              <a:t>mematuhi 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tata tertib ujian.</a:t>
            </a:r>
          </a:p>
          <a:p>
            <a:pPr marL="971550" lvl="1" indent="-514350" algn="l">
              <a:lnSpc>
                <a:spcPct val="150000"/>
              </a:lnSpc>
              <a:buAutoNum type="alphaLcPeriod"/>
            </a:pP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Mengunggah Buku JawabanTAP yang telah selesai dikerjakan disertai dengan Surat Pernyataan </a:t>
            </a: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</a:rPr>
              <a:t>Kejujuran 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Akademik yang telah diisi ke laman 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://suo.ut.ac.id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71550" lvl="1" indent="-514350" algn="l">
              <a:lnSpc>
                <a:spcPct val="150000"/>
              </a:lnSpc>
              <a:buAutoNum type="alphaLcPeriod"/>
            </a:pPr>
            <a:endParaRPr lang="id-ID" sz="2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• Pengumuman nilai Tugas AkhirProgram (TAP) Semester 2020/21.1 (2020.2) yaitu tanggal 08 Februari </a:t>
            </a:r>
          </a:p>
          <a:p>
            <a:pPr algn="l">
              <a:lnSpc>
                <a:spcPct val="150000"/>
              </a:lnSpc>
            </a:pPr>
            <a:r>
              <a:rPr lang="id-ID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2021.</a:t>
            </a:r>
            <a:endParaRPr lang="id-ID" sz="2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85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733820"/>
            <a:ext cx="10464800" cy="1240891"/>
          </a:xfrm>
        </p:spPr>
        <p:txBody>
          <a:bodyPr/>
          <a:lstStyle/>
          <a:p>
            <a:pPr algn="r"/>
            <a:r>
              <a:rPr lang="en-GB" sz="4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TUGAS AKHIR PROGRAM </a:t>
            </a:r>
            <a:br>
              <a:rPr lang="en-GB" sz="4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2020/21/1 (2020.2</a:t>
            </a:r>
            <a:r>
              <a:rPr lang="en-GB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d-ID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9870" y="-2286000"/>
            <a:ext cx="5022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Bentuk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modus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pelaksanaan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UAS </a:t>
            </a:r>
          </a:p>
          <a:p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714635" y="2547707"/>
            <a:ext cx="1097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  <a:tabLst>
                <a:tab pos="514350" algn="l"/>
              </a:tabLst>
            </a:pPr>
            <a:r>
              <a:rPr lang="id-ID" sz="4000" b="1" u="sng" dirty="0" smtClean="0">
                <a:latin typeface="Candara" panose="020E0502030303020204" pitchFamily="34" charset="0"/>
                <a:cs typeface="Calibri" panose="020F0502020204030204" pitchFamily="34" charset="0"/>
              </a:rPr>
              <a:t>Hal </a:t>
            </a:r>
            <a:r>
              <a:rPr lang="id-ID" sz="4000" b="1" u="sng" dirty="0">
                <a:latin typeface="Candara" panose="020E0502030303020204" pitchFamily="34" charset="0"/>
                <a:cs typeface="Calibri" panose="020F0502020204030204" pitchFamily="34" charset="0"/>
              </a:rPr>
              <a:t>Yang Harus Diperhatikan</a:t>
            </a:r>
            <a:r>
              <a:rPr lang="en-US" sz="4000" b="1" u="sng" dirty="0" smtClean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id-ID" sz="4000" b="1" u="sng" dirty="0">
              <a:latin typeface="Candara" panose="020E050203030302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9877" y="3291688"/>
            <a:ext cx="117347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Integritas akademik dalam </a:t>
            </a:r>
            <a:r>
              <a:rPr 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pelaksanaan UAS dan </a:t>
            </a: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ujian TAP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Dalam mengerjakanan soal</a:t>
            </a:r>
            <a:r>
              <a:rPr 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mahasiswa hendaknya </a:t>
            </a:r>
            <a:r>
              <a:rPr 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menjunjung tinggi </a:t>
            </a: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integritas dan martabat akademik serta kehormatan dirinya sebagai </a:t>
            </a:r>
            <a:r>
              <a:rPr 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insan terpelajar, dengan </a:t>
            </a: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mematuhi </a:t>
            </a:r>
            <a:r>
              <a:rPr lang="id-ID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TATA </a:t>
            </a:r>
            <a:r>
              <a:rPr lang="id-ID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TERTIB </a:t>
            </a:r>
            <a:r>
              <a:rPr 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Ujian</a:t>
            </a: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Pelanggaran terhadap tata tertib ujian akan mengakibatkan sanksi akademik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Semua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pihak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berpotensi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turut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serta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penyelenggaraan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UAS,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termasuk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Pengurus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Pokjar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SALUT,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dipastikan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turut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serta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menjaga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menegakkan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pelaksanaan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tata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tertib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UAS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sebaik-baiknya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d-ID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="" xmlns:a16="http://schemas.microsoft.com/office/drawing/2014/main" id="{F691D5C7-0568-4873-BA10-71453EB0E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381000"/>
            <a:ext cx="10464800" cy="1219200"/>
          </a:xfrm>
        </p:spPr>
        <p:txBody>
          <a:bodyPr/>
          <a:lstStyle/>
          <a:p>
            <a:pPr algn="r"/>
            <a:r>
              <a:rPr lang="en-GB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PELANGGARAN AKADEMIK DALAM UJIAN DAN SANKSI AKADEMIK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97176"/>
              </p:ext>
            </p:extLst>
          </p:nvPr>
        </p:nvGraphicFramePr>
        <p:xfrm>
          <a:off x="1168400" y="2590800"/>
          <a:ext cx="11049000" cy="4800600"/>
        </p:xfrm>
        <a:graphic>
          <a:graphicData uri="http://schemas.openxmlformats.org/drawingml/2006/table">
            <a:tbl>
              <a:tblPr firstRow="1" firstCol="1" bandRow="1"/>
              <a:tblGrid>
                <a:gridCol w="5274066"/>
                <a:gridCol w="5774934"/>
              </a:tblGrid>
              <a:tr h="43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600" b="1" dirty="0" err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Pelanggaran</a:t>
                      </a:r>
                      <a:r>
                        <a:rPr lang="en-GB" sz="2600" b="1" dirty="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600" b="1" dirty="0" err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Ujian</a:t>
                      </a:r>
                      <a:endParaRPr lang="en-US" sz="2600" dirty="0"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600" b="1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Sanksi Akademik</a:t>
                      </a:r>
                      <a:endParaRPr lang="en-US" sz="2600"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  <a:latin typeface="Bahnschrift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>
                        <a:effectLst/>
                        <a:latin typeface="Bahnschrift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25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Mencontek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jawaban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mahasiswa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lain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atau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memberikan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contekan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Nilai mata kuliah: E (H)</a:t>
                      </a:r>
                      <a:endParaRPr lang="en-US" sz="2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5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Meminta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atau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menyertakan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orang lain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dalam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mengerjakan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soal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ujian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Dipandang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sebagai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penggunaan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JOKI dalam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ujian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Sanksi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bagi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pelanggar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Mendapatkan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Surat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Peringatan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Semua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mata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kuliah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yang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diregistrasikan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pada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semester 2020/21.1 (2020.2)</a:t>
                      </a:r>
                      <a:r>
                        <a:rPr lang="en-GB" sz="2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dinyatakan</a:t>
                      </a:r>
                      <a:r>
                        <a:rPr lang="en-GB" sz="2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2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TIDAK LULUS (E)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616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3124200"/>
            <a:ext cx="99060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16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400" b="1" dirty="0" smtClean="0">
                <a:solidFill>
                  <a:srgbClr val="0070C0"/>
                </a:solidFill>
              </a:rPr>
              <a:t>LAMPIRAN- LAMPIRAN</a:t>
            </a:r>
            <a:endParaRPr lang="id-ID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400" y="2692400"/>
            <a:ext cx="10515600" cy="4927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id-ID" sz="2400" dirty="0" smtClean="0">
                <a:hlinkClick r:id="rId2" action="ppaction://hlinkfile"/>
              </a:rPr>
              <a:t>Jadwal </a:t>
            </a:r>
            <a:r>
              <a:rPr lang="id-ID" sz="2400" dirty="0">
                <a:hlinkClick r:id="rId2" action="ppaction://hlinkfile"/>
              </a:rPr>
              <a:t>Kegiatan UAS THE Semester 2020/21.1 (</a:t>
            </a:r>
            <a:r>
              <a:rPr lang="id-ID" sz="2400" dirty="0" smtClean="0">
                <a:hlinkClick r:id="rId2" action="ppaction://hlinkfile"/>
              </a:rPr>
              <a:t>2020.2)</a:t>
            </a:r>
            <a:endParaRPr lang="id-ID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 smtClean="0">
                <a:hlinkClick r:id="rId2" action="ppaction://hlinkfile"/>
              </a:rPr>
              <a:t>Jadwal </a:t>
            </a:r>
            <a:r>
              <a:rPr lang="id-ID" sz="2400" dirty="0">
                <a:hlinkClick r:id="rId2" action="ppaction://hlinkfile"/>
              </a:rPr>
              <a:t>Kegiatan UO TAP Semester 2020/21.1 (2020.2</a:t>
            </a:r>
            <a:r>
              <a:rPr lang="id-ID" sz="2400" dirty="0" smtClean="0">
                <a:hlinkClick r:id="rId2" action="ppaction://hlinkfile"/>
              </a:rPr>
              <a:t>)</a:t>
            </a:r>
            <a:endParaRPr lang="id-ID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 smtClean="0">
                <a:hlinkClick r:id="rId3" action="ppaction://hlinkfile"/>
              </a:rPr>
              <a:t>Buku Jawaban Ujian UAS THE</a:t>
            </a:r>
            <a:endParaRPr lang="id-ID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i-FI" sz="2400" dirty="0" smtClean="0">
                <a:hlinkClick r:id="rId3" action="ppaction://hlinkfile"/>
              </a:rPr>
              <a:t>Surat </a:t>
            </a:r>
            <a:r>
              <a:rPr lang="fi-FI" sz="2400" dirty="0">
                <a:hlinkClick r:id="rId3" action="ppaction://hlinkfile"/>
              </a:rPr>
              <a:t>Pernyataan Mahasiswa Kejujuran Akademik </a:t>
            </a:r>
            <a:endParaRPr lang="id-ID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 smtClean="0">
                <a:hlinkClick r:id="rId4" action="ppaction://hlinkfile"/>
              </a:rPr>
              <a:t>Tata Tertib Peserta UAS THE</a:t>
            </a:r>
            <a:endParaRPr lang="id-ID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id-ID" sz="2400" dirty="0" smtClean="0">
                <a:hlinkClick r:id="rId5" action="ppaction://hlinkfile"/>
              </a:rPr>
              <a:t>Contoh </a:t>
            </a:r>
            <a:r>
              <a:rPr lang="en-US" sz="2400" dirty="0" smtClean="0">
                <a:hlinkClick r:id="rId5" action="ppaction://hlinkfile"/>
              </a:rPr>
              <a:t>K</a:t>
            </a:r>
            <a:r>
              <a:rPr lang="id-ID" sz="2400" dirty="0" smtClean="0">
                <a:hlinkClick r:id="rId5" action="ppaction://hlinkfile"/>
              </a:rPr>
              <a:t>artu</a:t>
            </a:r>
            <a:r>
              <a:rPr lang="en-US" sz="2400" dirty="0" smtClean="0">
                <a:hlinkClick r:id="rId5" action="ppaction://hlinkfile"/>
              </a:rPr>
              <a:t> T</a:t>
            </a:r>
            <a:r>
              <a:rPr lang="id-ID" sz="2400" dirty="0" smtClean="0">
                <a:hlinkClick r:id="rId5" action="ppaction://hlinkfile"/>
              </a:rPr>
              <a:t>anda </a:t>
            </a:r>
            <a:r>
              <a:rPr lang="en-US" sz="2400" dirty="0" smtClean="0">
                <a:hlinkClick r:id="rId5" action="ppaction://hlinkfile"/>
              </a:rPr>
              <a:t>P</a:t>
            </a:r>
            <a:r>
              <a:rPr lang="id-ID" sz="2400" dirty="0" smtClean="0">
                <a:hlinkClick r:id="rId5" action="ppaction://hlinkfile"/>
              </a:rPr>
              <a:t>eserta</a:t>
            </a:r>
            <a:r>
              <a:rPr lang="en-US" sz="2400" dirty="0" smtClean="0">
                <a:hlinkClick r:id="rId5" action="ppaction://hlinkfile"/>
              </a:rPr>
              <a:t> </a:t>
            </a:r>
            <a:r>
              <a:rPr lang="id-ID" sz="2400" dirty="0" smtClean="0">
                <a:hlinkClick r:id="rId5" action="ppaction://hlinkfile"/>
              </a:rPr>
              <a:t>UAS </a:t>
            </a:r>
            <a:r>
              <a:rPr lang="id-ID" sz="2400" dirty="0" smtClean="0">
                <a:hlinkClick r:id="rId5" action="ppaction://hlinkfile"/>
              </a:rPr>
              <a:t>THE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956417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="" xmlns:a16="http://schemas.microsoft.com/office/drawing/2014/main" id="{F691D5C7-0568-4873-BA10-71453EB0EF4C}"/>
              </a:ext>
            </a:extLst>
          </p:cNvPr>
          <p:cNvSpPr txBox="1">
            <a:spLocks/>
          </p:cNvSpPr>
          <p:nvPr/>
        </p:nvSpPr>
        <p:spPr bwMode="auto">
          <a:xfrm>
            <a:off x="2517553" y="457200"/>
            <a:ext cx="10464800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ヒラギノ角ゴ ProN W3"/>
                <a:sym typeface="Gill San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9pPr>
          </a:lstStyle>
          <a:p>
            <a:pPr algn="r"/>
            <a:r>
              <a:rPr lang="en-US" sz="4000" b="1" kern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PRINSIP PENYELENGGARAN UAS DAN TAP 2020/21.1 (20202)</a:t>
            </a:r>
            <a:endParaRPr lang="en-US" sz="4000" b="1" kern="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7000" y="3200400"/>
            <a:ext cx="11277600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808038" algn="l"/>
              </a:tabLst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</a:t>
            </a:r>
            <a:r>
              <a:rPr lang="id-ID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enjunjung tinggi </a:t>
            </a:r>
            <a:r>
              <a:rPr lang="en-GB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marwah</a:t>
            </a:r>
            <a:r>
              <a:rPr lang="en-GB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atau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kehormatan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id-ID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akademik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UT</a:t>
            </a:r>
            <a:r>
              <a:rPr lang="en-GB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endParaRPr lang="id-ID" sz="3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722313" indent="-722313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808038" algn="l"/>
              </a:tabLst>
            </a:pPr>
            <a:r>
              <a:rPr lang="id-ID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Tidak merugikan mahasiswa</a:t>
            </a:r>
            <a:r>
              <a:rPr lang="en-GB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lang="id-ID" sz="3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722313" indent="-722313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808038" algn="l"/>
              </a:tabLst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Secara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operasional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dapat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dilaksanakan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dengan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tetap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memperhatikan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standar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protokol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pencegahan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penularan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Covid-19.</a:t>
            </a:r>
            <a:endParaRPr lang="id-ID" sz="3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88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>
            <a:extLst>
              <a:ext uri="{FF2B5EF4-FFF2-40B4-BE49-F238E27FC236}">
                <a16:creationId xmlns="" xmlns:a16="http://schemas.microsoft.com/office/drawing/2014/main" id="{F691D5C7-0568-4873-BA10-71453EB0EF4C}"/>
              </a:ext>
            </a:extLst>
          </p:cNvPr>
          <p:cNvSpPr txBox="1">
            <a:spLocks/>
          </p:cNvSpPr>
          <p:nvPr/>
        </p:nvSpPr>
        <p:spPr bwMode="auto">
          <a:xfrm>
            <a:off x="2006600" y="457200"/>
            <a:ext cx="10464800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ヒラギノ角ゴ ProN W3"/>
                <a:sym typeface="Gill San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cs typeface="ヒラギノ角ゴ ProN W3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pitchFamily="32" charset="0"/>
                <a:ea typeface="ヒラギノ角ゴ ProN W3" pitchFamily="32" charset="-128"/>
                <a:sym typeface="Gill Sans" pitchFamily="32" charset="0"/>
              </a:defRPr>
            </a:lvl9pPr>
          </a:lstStyle>
          <a:p>
            <a:pPr algn="r"/>
            <a:r>
              <a:rPr lang="id-ID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Jadwal Pelaksanaan </a:t>
            </a:r>
            <a:r>
              <a:rPr lang="id-ID" sz="4000" b="1" dirty="0">
                <a:latin typeface="Calibri" panose="020F0502020204030204" pitchFamily="34" charset="0"/>
                <a:cs typeface="Calibri" panose="020F0502020204030204" pitchFamily="34" charset="0"/>
              </a:rPr>
              <a:t>UAS</a:t>
            </a:r>
            <a:endParaRPr lang="en-US" sz="4000" b="1" kern="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6600" y="3810000"/>
            <a:ext cx="1173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Program Diploma, Sarjana (S1), dan Magister (S2): tanggal 5 - 16 Desember 2020. </a:t>
            </a:r>
            <a:endParaRPr lang="id-ID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808038" algn="l"/>
              </a:tabLst>
            </a:pPr>
            <a:endParaRPr lang="id-ID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l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808038" algn="l"/>
              </a:tabLst>
            </a:pP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Doktor (S3): tanggal 6 –23 Desember 2020.</a:t>
            </a:r>
            <a:endParaRPr lang="id-ID" sz="32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483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89870" y="-2286000"/>
            <a:ext cx="5022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Bentuk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modus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pelaksanaan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UAS </a:t>
            </a:r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625600" y="2819400"/>
            <a:ext cx="10089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8000" b="1" dirty="0">
                <a:latin typeface="Bodoni MT Condensed" panose="02070606080606020203" pitchFamily="18" charset="0"/>
                <a:cs typeface="Calibri" panose="020F0502020204030204" pitchFamily="34" charset="0"/>
              </a:rPr>
              <a:t>UAS ( THE ) 2020/21.1 (20202)</a:t>
            </a:r>
            <a:endParaRPr lang="id-ID" sz="8000" b="1" dirty="0">
              <a:latin typeface="Bodoni MT Condensed" panose="02070606080606020203" pitchFamily="18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000" y="4572000"/>
            <a:ext cx="12750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/>
              <a:t>Dasar THE </a:t>
            </a:r>
            <a:endParaRPr lang="id-ID" b="1" dirty="0" smtClean="0"/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d-ID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Peraturan </a:t>
            </a:r>
            <a:r>
              <a:rPr lang="id-ID" sz="3200" dirty="0">
                <a:latin typeface="Calibri" panose="020F0502020204030204" pitchFamily="34" charset="0"/>
                <a:cs typeface="Calibri" panose="020F0502020204030204" pitchFamily="34" charset="0"/>
              </a:rPr>
              <a:t>Rektor 721 Th. 2020 Mengenai Kebijakan Layanan Pendidikan UT dalam Situasi Pandemi</a:t>
            </a:r>
          </a:p>
        </p:txBody>
      </p:sp>
    </p:spTree>
    <p:extLst>
      <p:ext uri="{BB962C8B-B14F-4D97-AF65-F5344CB8AC3E}">
        <p14:creationId xmlns:p14="http://schemas.microsoft.com/office/powerpoint/2010/main" val="6591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0" y="580845"/>
            <a:ext cx="10464800" cy="1240891"/>
          </a:xfrm>
        </p:spPr>
        <p:txBody>
          <a:bodyPr/>
          <a:lstStyle/>
          <a:p>
            <a:pPr algn="r"/>
            <a:r>
              <a:rPr lang="id-ID" sz="4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PELAKSANAAN UAS</a:t>
            </a:r>
            <a:r>
              <a:rPr lang="id-ID" sz="4400" dirty="0"/>
              <a:t/>
            </a:r>
            <a:br>
              <a:rPr lang="id-ID" sz="4400" dirty="0"/>
            </a:br>
            <a:endParaRPr lang="id-ID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689870" y="-2286000"/>
            <a:ext cx="5022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Bentuk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modus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pelaksanaan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UAS </a:t>
            </a:r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743335" y="32004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>
                <a:latin typeface="Georgia" panose="02040502050405020303" pitchFamily="18" charset="0"/>
              </a:rPr>
              <a:t>Bentuk dan Modus Pelaksanaan </a:t>
            </a:r>
            <a:r>
              <a:rPr lang="id-ID" sz="3200" b="1" dirty="0">
                <a:latin typeface="Georgia" panose="02040502050405020303" pitchFamily="18" charset="0"/>
              </a:rPr>
              <a:t>UAS </a:t>
            </a:r>
            <a:endParaRPr lang="id-ID" sz="2400" b="1" dirty="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267200"/>
            <a:ext cx="1203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id-ID" sz="2800" dirty="0" smtClean="0"/>
              <a:t>Berupa tes </a:t>
            </a:r>
            <a:r>
              <a:rPr lang="id-ID" sz="2800" dirty="0"/>
              <a:t>uraian, tugas, projek, </a:t>
            </a:r>
            <a:r>
              <a:rPr lang="id-ID" sz="2800" dirty="0" smtClean="0"/>
              <a:t>atau bentuk lain </a:t>
            </a: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id-ID" sz="2800" dirty="0" smtClean="0"/>
              <a:t>Dilakukan </a:t>
            </a:r>
            <a:r>
              <a:rPr lang="id-ID" sz="2800" dirty="0"/>
              <a:t>melalui modus Take Home </a:t>
            </a:r>
            <a:r>
              <a:rPr lang="id-ID" sz="2800" dirty="0" smtClean="0"/>
              <a:t>Exam (</a:t>
            </a:r>
            <a:r>
              <a:rPr lang="id-ID" sz="2800" dirty="0"/>
              <a:t>UAS THE</a:t>
            </a:r>
            <a:r>
              <a:rPr lang="id-ID" sz="2800" dirty="0" smtClean="0"/>
              <a:t>)</a:t>
            </a: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id-ID" sz="2800" dirty="0" smtClean="0"/>
              <a:t>Naskah dan jawaban soa lmatakuliah diunduh (download</a:t>
            </a:r>
            <a:r>
              <a:rPr lang="id-ID" sz="2800" dirty="0"/>
              <a:t>) dan diunggah(upload) </a:t>
            </a:r>
            <a:r>
              <a:rPr lang="id-ID" sz="2800" dirty="0" smtClean="0"/>
              <a:t>secara online </a:t>
            </a:r>
            <a:r>
              <a:rPr lang="id-ID" sz="2800" dirty="0"/>
              <a:t>pada </a:t>
            </a:r>
            <a:r>
              <a:rPr lang="id-ID" sz="2800" dirty="0" smtClean="0"/>
              <a:t>laman https</a:t>
            </a:r>
            <a:r>
              <a:rPr lang="id-ID" sz="2800" dirty="0"/>
              <a:t>://the.ut.ac.id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62083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733820"/>
            <a:ext cx="10464800" cy="1240891"/>
          </a:xfrm>
        </p:spPr>
        <p:txBody>
          <a:bodyPr/>
          <a:lstStyle/>
          <a:p>
            <a:pPr algn="r"/>
            <a:r>
              <a:rPr lang="id-ID" sz="4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PELAKSANAAN </a:t>
            </a:r>
            <a:r>
              <a:rPr lang="id-ID" sz="4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UAS</a:t>
            </a:r>
            <a:endParaRPr lang="id-ID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9870" y="-2286000"/>
            <a:ext cx="5022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Bentuk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modus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pelaksanaan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UAS </a:t>
            </a:r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540000" y="2768025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 algn="l" fontAlgn="auto">
              <a:spcBef>
                <a:spcPts val="0"/>
              </a:spcBef>
              <a:spcAft>
                <a:spcPts val="0"/>
              </a:spcAft>
              <a:tabLst>
                <a:tab pos="808038" algn="l"/>
              </a:tabLst>
            </a:pPr>
            <a:r>
              <a:rPr lang="id-ID" sz="3200" b="1" dirty="0">
                <a:latin typeface="Calibri" panose="020F0502020204030204" pitchFamily="34" charset="0"/>
                <a:cs typeface="Calibri" panose="020F0502020204030204" pitchFamily="34" charset="0"/>
              </a:rPr>
              <a:t>Daftar MK dan Jangka Waktu Pengerjaan UAS</a:t>
            </a:r>
            <a:endParaRPr lang="id-ID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800" y="3657600"/>
            <a:ext cx="12827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>
              <a:lnSpc>
                <a:spcPct val="150000"/>
              </a:lnSpc>
              <a:buAutoNum type="arabicPeriod"/>
            </a:pPr>
            <a:r>
              <a:rPr lang="id-ID" sz="2400" dirty="0" smtClean="0"/>
              <a:t>Setiap MK diujikan dalam satu hari ujian</a:t>
            </a:r>
            <a:r>
              <a:rPr lang="id-ID" sz="2400" dirty="0"/>
              <a:t>, </a:t>
            </a:r>
            <a:r>
              <a:rPr lang="id-ID" sz="2400" dirty="0" smtClean="0"/>
              <a:t>kecuali bagi mahasiswa yang </a:t>
            </a:r>
            <a:r>
              <a:rPr lang="id-ID" sz="2400" dirty="0"/>
              <a:t>memiliki jam </a:t>
            </a:r>
            <a:r>
              <a:rPr lang="id-ID" sz="2400" dirty="0" smtClean="0"/>
              <a:t>ujian MK </a:t>
            </a:r>
            <a:r>
              <a:rPr lang="id-ID" sz="2400" dirty="0"/>
              <a:t>‘bentrok’ </a:t>
            </a:r>
            <a:r>
              <a:rPr lang="id-ID" sz="2400" dirty="0" smtClean="0"/>
              <a:t>dengan MK </a:t>
            </a:r>
            <a:r>
              <a:rPr lang="id-ID" sz="2400" dirty="0"/>
              <a:t>lain, harus </a:t>
            </a:r>
            <a:r>
              <a:rPr lang="id-ID" sz="2400" dirty="0" smtClean="0"/>
              <a:t>mengunduh dan mengerjakan soal </a:t>
            </a:r>
            <a:r>
              <a:rPr lang="id-ID" sz="2400" dirty="0"/>
              <a:t>UASTHE, serta </a:t>
            </a:r>
            <a:r>
              <a:rPr lang="id-ID" sz="2400" dirty="0" smtClean="0"/>
              <a:t>mengunggah jawabannya pada </a:t>
            </a:r>
            <a:r>
              <a:rPr lang="id-ID" sz="2400" b="1" dirty="0" smtClean="0"/>
              <a:t>satu hari yang </a:t>
            </a:r>
            <a:r>
              <a:rPr lang="id-ID" sz="2400" b="1" dirty="0"/>
              <a:t>sama</a:t>
            </a:r>
            <a:r>
              <a:rPr lang="id-ID" sz="2400" dirty="0" smtClean="0"/>
              <a:t>.</a:t>
            </a:r>
          </a:p>
          <a:p>
            <a:pPr marL="457200" lvl="0" indent="-457200" algn="l">
              <a:lnSpc>
                <a:spcPct val="150000"/>
              </a:lnSpc>
              <a:buAutoNum type="arabicPeriod"/>
            </a:pPr>
            <a:r>
              <a:rPr lang="id-ID" sz="2400" dirty="0" smtClean="0"/>
              <a:t>Daftar </a:t>
            </a:r>
            <a:r>
              <a:rPr lang="id-ID" sz="2400" dirty="0"/>
              <a:t>dan Jadwal UAS THE </a:t>
            </a:r>
            <a:r>
              <a:rPr lang="id-ID" sz="2400" dirty="0" smtClean="0"/>
              <a:t>seluruh MK </a:t>
            </a:r>
            <a:r>
              <a:rPr lang="id-ID" sz="2400" dirty="0"/>
              <a:t>yang diregistrasi </a:t>
            </a:r>
            <a:r>
              <a:rPr lang="id-ID" sz="2400" dirty="0" smtClean="0"/>
              <a:t>mahasiswa 2020/21.1 </a:t>
            </a:r>
            <a:r>
              <a:rPr lang="id-ID" sz="2400" dirty="0"/>
              <a:t>(2020.2) </a:t>
            </a:r>
            <a:r>
              <a:rPr lang="id-ID" sz="2400" b="1" dirty="0" smtClean="0"/>
              <a:t>tercantum</a:t>
            </a:r>
            <a:r>
              <a:rPr lang="id-ID" sz="2400" dirty="0" smtClean="0"/>
              <a:t> dalam </a:t>
            </a:r>
            <a:r>
              <a:rPr lang="id-ID" sz="2400" dirty="0"/>
              <a:t>KTPU UAS THE </a:t>
            </a:r>
            <a:endParaRPr lang="id-ID" sz="2400" dirty="0" smtClean="0"/>
          </a:p>
          <a:p>
            <a:pPr marL="457200" lvl="0" indent="-457200" algn="l">
              <a:lnSpc>
                <a:spcPct val="150000"/>
              </a:lnSpc>
              <a:buAutoNum type="arabicPeriod"/>
            </a:pPr>
            <a:r>
              <a:rPr lang="id-ID" sz="2400" dirty="0" smtClean="0"/>
              <a:t>KTPU </a:t>
            </a:r>
            <a:r>
              <a:rPr lang="id-ID" sz="2400" dirty="0"/>
              <a:t>UAS THE (</a:t>
            </a:r>
            <a:r>
              <a:rPr lang="id-ID" sz="2400" dirty="0" smtClean="0"/>
              <a:t>contoh pada </a:t>
            </a:r>
            <a:r>
              <a:rPr lang="id-ID" sz="2400" dirty="0"/>
              <a:t>Lampiran IV) </a:t>
            </a:r>
            <a:r>
              <a:rPr lang="id-ID" sz="2400" dirty="0" smtClean="0"/>
              <a:t>dapat diunduh dari laman https</a:t>
            </a:r>
            <a:r>
              <a:rPr lang="id-ID" sz="2400" dirty="0"/>
              <a:t>://sia.ut.ac.id mulai tanggal 23 November 2020.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475132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733820"/>
            <a:ext cx="9753600" cy="1240891"/>
          </a:xfrm>
        </p:spPr>
        <p:txBody>
          <a:bodyPr/>
          <a:lstStyle/>
          <a:p>
            <a:pPr algn="r"/>
            <a:r>
              <a:rPr lang="id-ID" sz="4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PELAKSANAAN UAS</a:t>
            </a:r>
            <a:endParaRPr lang="id-ID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9870" y="-2286000"/>
            <a:ext cx="5022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Bentuk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modus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pelaksanaan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UAS </a:t>
            </a:r>
          </a:p>
          <a:p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06400" y="2438400"/>
            <a:ext cx="12420600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id-ID" sz="2400" dirty="0" smtClean="0">
                <a:latin typeface="Bahnschrift" panose="020B0502040204020203" pitchFamily="34" charset="0"/>
              </a:rPr>
              <a:t>4. 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Mahasiswa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Diploma,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Sarjana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(S1),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Magister (S2)</a:t>
            </a:r>
          </a:p>
          <a:p>
            <a:pPr marL="808038" lvl="0" indent="-4460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Jangka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waktu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pelaksanaan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UAS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MK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mulai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mengunduh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hingga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mengunggah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ujian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maksimal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6 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enam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 jam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hari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8038" lvl="0" indent="-4460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Mahasiswa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mengunggah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ujian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selesai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dikerjakan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cepat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3 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tiga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 jam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setelah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MK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diunduh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l">
              <a:lnSpc>
                <a:spcPct val="150000"/>
              </a:lnSpc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5)   Mahasiswa program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Doktor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(S3)</a:t>
            </a:r>
          </a:p>
          <a:p>
            <a:pPr marL="808038" lvl="0" indent="-4460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Jangka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waktu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pelaksanaan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UAS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MK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mulai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mengunduh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hingga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mengunggah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ujian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maksimal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7 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tujuh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hari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8038" lvl="0" indent="-446088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Mahasiswa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mengunggah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ujian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selesai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dikerjakan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cepat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1 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hari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setelah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MK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diunduh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58775" lvl="0" indent="-358775" algn="l">
              <a:lnSpc>
                <a:spcPct val="150000"/>
              </a:lnSpc>
              <a:tabLst>
                <a:tab pos="358775" algn="l"/>
              </a:tabLst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6)  </a:t>
            </a:r>
            <a:r>
              <a:rPr lang="en-GB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Apabila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mahasiswa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mengunggah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BJU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jadwal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jangka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waktu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ditentukan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bersangkutan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dianggap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selesai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mengerjakan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THE. </a:t>
            </a:r>
          </a:p>
          <a:p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408980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733820"/>
            <a:ext cx="10464800" cy="1240891"/>
          </a:xfrm>
        </p:spPr>
        <p:txBody>
          <a:bodyPr/>
          <a:lstStyle/>
          <a:p>
            <a:pPr algn="r"/>
            <a:r>
              <a:rPr lang="id-ID" sz="4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PELAKSANAAN </a:t>
            </a:r>
            <a:r>
              <a:rPr lang="id-ID" sz="4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UAS</a:t>
            </a:r>
            <a:endParaRPr lang="id-ID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9870" y="-2286000"/>
            <a:ext cx="5022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Bentuk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modus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pelaksanaan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UAS </a:t>
            </a:r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3073400" y="2316875"/>
            <a:ext cx="6664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 fontAlgn="auto">
              <a:spcBef>
                <a:spcPts val="0"/>
              </a:spcBef>
              <a:spcAft>
                <a:spcPts val="0"/>
              </a:spcAft>
              <a:tabLst>
                <a:tab pos="808038" algn="l"/>
              </a:tabLst>
            </a:pPr>
            <a:r>
              <a:rPr lang="en-GB" sz="32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Ketentuan</a:t>
            </a:r>
            <a:r>
              <a:rPr lang="en-GB" sz="32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Mengerjakan</a:t>
            </a:r>
            <a:r>
              <a:rPr lang="en-GB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GB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UAS</a:t>
            </a:r>
            <a:endParaRPr lang="id-ID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4000" y="3276600"/>
            <a:ext cx="1257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Mahasiswa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mengunduh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langsung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naskah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aplik</a:t>
            </a:r>
            <a:r>
              <a:rPr lang="id-ID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laman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https://the.ut.ac.id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sesuai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MK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jadwal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tertera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KTPU UAS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Mahasiswa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mengunggah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BJU UAS THE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tanpa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mengunduh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terlebih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dahulu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naskah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UAS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Mahasiswa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mengunggah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BJU UAS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id-ID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dengan disertai identitas dan Surat Pernyataan Kejujuran Akademik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BJU yang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diunggah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kode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MK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d-ID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GB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nya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soal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diunduh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laman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</a:t>
            </a:r>
            <a:r>
              <a:rPr lang="id-ID" sz="2400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the</a:t>
            </a:r>
            <a:r>
              <a:rPr lang="en-US" sz="2400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.ut.ac.id</a:t>
            </a:r>
            <a:endParaRPr lang="id-ID" sz="24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id-ID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Mahasiswa dapat menjawab soal UAS THE dengan tulis tangan atau diketik, kemudian diupload dalam bentuk Pdf  ke laman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id-ID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the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.ut.ac.id</a:t>
            </a:r>
            <a:r>
              <a:rPr lang="id-ID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dengan ukuran file maksimum 2MB</a:t>
            </a:r>
            <a:r>
              <a:rPr lang="id-ID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id-ID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48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777077"/>
            <a:ext cx="10464800" cy="1240891"/>
          </a:xfrm>
        </p:spPr>
        <p:txBody>
          <a:bodyPr/>
          <a:lstStyle/>
          <a:p>
            <a:r>
              <a:rPr lang="id-ID" sz="4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PELAKSANAAN UAS</a:t>
            </a:r>
            <a:endParaRPr lang="id-ID" sz="4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82662" y="2988164"/>
            <a:ext cx="5867400" cy="5208459"/>
          </a:xfrm>
          <a:prstGeom prst="round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pitchFamily="32" charset="0"/>
              <a:ea typeface="ヒラギノ角ゴ ProN W3" pitchFamily="32" charset="-128"/>
              <a:sym typeface="Gill Sans" pitchFamily="32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7140057" y="3444086"/>
            <a:ext cx="5334000" cy="38100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pitchFamily="32" charset="0"/>
              <a:ea typeface="ヒラギノ角ゴ ProN W3" pitchFamily="32" charset="-128"/>
              <a:sym typeface="Gill Sans" pitchFamily="3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9870" y="-2286000"/>
            <a:ext cx="50223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Bentuk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dan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modus </a:t>
            </a:r>
            <a:r>
              <a:rPr lang="en-GB" sz="4400" dirty="0" err="1">
                <a:solidFill>
                  <a:prstClr val="black"/>
                </a:solidFill>
                <a:latin typeface="Bahnschrift" panose="020B0502040204020203" pitchFamily="34" charset="0"/>
              </a:rPr>
              <a:t>pelaksanaan</a:t>
            </a:r>
            <a:r>
              <a:rPr lang="en-GB" sz="4400" dirty="0">
                <a:solidFill>
                  <a:prstClr val="black"/>
                </a:solidFill>
                <a:latin typeface="Bahnschrift" panose="020B0502040204020203" pitchFamily="34" charset="0"/>
              </a:rPr>
              <a:t> UAS </a:t>
            </a:r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932141" y="3352681"/>
            <a:ext cx="481792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id-ID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Ujian Online</a:t>
            </a:r>
            <a:r>
              <a:rPr lang="en-US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id-ID" sz="25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(UO) </a:t>
            </a:r>
            <a:r>
              <a:rPr lang="id-ID" sz="25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Reguler</a:t>
            </a:r>
            <a:endParaRPr lang="id-ID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644" y="4122061"/>
            <a:ext cx="51493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4572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Pada Semester 2020/21.1 (2020.2) UO Reguler </a:t>
            </a:r>
            <a:r>
              <a:rPr lang="id-ID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tidak dilaksanakan</a:t>
            </a:r>
            <a:r>
              <a:rPr lang="id-ID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karena jam ujian mata kuliah ‘bentrok’ telah dapat diselesaikan dengan modus UAS THE. 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42925" indent="-457200" algn="l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Mahasiswa yang sudah meregistrasikan UO Reguler Semester 2020/21.1 (2020.2) akan mendapatkan pengembalian biaya registrasi UO Reguler.</a:t>
            </a:r>
            <a:endParaRPr lang="en-GB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7646788" y="4114800"/>
            <a:ext cx="482726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sz="2500" b="1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Pengumuman</a:t>
            </a:r>
            <a:r>
              <a:rPr lang="en-US" sz="2500" b="1" dirty="0"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Nilai</a:t>
            </a:r>
            <a:r>
              <a:rPr lang="en-US" sz="2500" b="1" dirty="0">
                <a:latin typeface="Bahnschrift" panose="020B0502040204020203" pitchFamily="34" charset="0"/>
                <a:ea typeface="Times New Roman" panose="02020603050405020304" pitchFamily="18" charset="0"/>
              </a:rPr>
              <a:t> Mata </a:t>
            </a:r>
            <a:r>
              <a:rPr lang="en-US" sz="2500" b="1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Kuliah</a:t>
            </a:r>
            <a:endParaRPr lang="en-US" sz="2500" dirty="0">
              <a:latin typeface="Bahnschrift" panose="020B0502040204020203" pitchFamily="34" charset="0"/>
              <a:ea typeface="Times New Roman" panose="02020603050405020304" pitchFamily="18" charset="0"/>
            </a:endParaRPr>
          </a:p>
          <a:p>
            <a:endParaRPr lang="id-ID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128815" y="5022741"/>
            <a:ext cx="508254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9110" algn="just">
              <a:spcAft>
                <a:spcPts val="0"/>
              </a:spcAft>
            </a:pPr>
            <a:r>
              <a:rPr lang="en-US" sz="2400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Nilai</a:t>
            </a:r>
            <a:r>
              <a:rPr lang="en-US" sz="2400" dirty="0"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mata</a:t>
            </a:r>
            <a:r>
              <a:rPr lang="en-US" sz="2400" dirty="0"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kuliah</a:t>
            </a:r>
            <a:r>
              <a:rPr lang="en-US" sz="2400" dirty="0">
                <a:latin typeface="Bahnschrift" panose="020B0502040204020203" pitchFamily="34" charset="0"/>
                <a:ea typeface="Times New Roman" panose="02020603050405020304" pitchFamily="18" charset="0"/>
              </a:rPr>
              <a:t> UAS semester 2020/21.1 (2020.2) </a:t>
            </a:r>
            <a:r>
              <a:rPr lang="en-US" sz="2400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diumumkan</a:t>
            </a:r>
            <a:r>
              <a:rPr lang="en-US" sz="2400" dirty="0"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pada</a:t>
            </a:r>
            <a:r>
              <a:rPr lang="en-US" sz="2400" dirty="0"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tanggal</a:t>
            </a:r>
            <a:r>
              <a:rPr lang="en-US" sz="2400" dirty="0">
                <a:latin typeface="Bahnschrift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Bahnschrift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en-US" sz="2400" b="1" dirty="0" err="1">
                <a:latin typeface="Bahnschrift" panose="020B0502040204020203" pitchFamily="34" charset="0"/>
                <a:ea typeface="Times New Roman" panose="02020603050405020304" pitchFamily="18" charset="0"/>
              </a:rPr>
              <a:t>Februari</a:t>
            </a:r>
            <a:r>
              <a:rPr lang="en-US" sz="2400" b="1" dirty="0">
                <a:latin typeface="Bahnschrift" panose="020B0502040204020203" pitchFamily="34" charset="0"/>
                <a:ea typeface="Times New Roman" panose="02020603050405020304" pitchFamily="18" charset="0"/>
              </a:rPr>
              <a:t> 2020</a:t>
            </a:r>
            <a:r>
              <a:rPr lang="en-US" sz="2400" dirty="0">
                <a:latin typeface="Bahnschrift" panose="020B0502040204020203" pitchFamily="34" charset="0"/>
                <a:ea typeface="Times New Roman" panose="02020603050405020304" pitchFamily="18" charset="0"/>
              </a:rPr>
              <a:t>.</a:t>
            </a:r>
          </a:p>
          <a:p>
            <a:pPr marL="361950" lvl="0" algn="l">
              <a:tabLst>
                <a:tab pos="801688" algn="l"/>
              </a:tabLst>
            </a:pPr>
            <a:endParaRPr lang="id-ID" sz="2400" dirty="0" smtClean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0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2" charset="0"/>
            <a:ea typeface="ヒラギノ角ゴ ProN W3" pitchFamily="32" charset="-128"/>
            <a:sym typeface="Gill Sans" pitchFamily="32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Pages>0</Pages>
  <Words>951</Words>
  <Characters>0</Characters>
  <Application>Microsoft Office PowerPoint</Application>
  <PresentationFormat>Custom</PresentationFormat>
  <Lines>0</Lines>
  <Paragraphs>94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16</vt:i4>
      </vt:variant>
    </vt:vector>
  </HeadingPairs>
  <TitlesOfParts>
    <vt:vector size="40" baseType="lpstr">
      <vt:lpstr>Arial</vt:lpstr>
      <vt:lpstr>Bahnschrift</vt:lpstr>
      <vt:lpstr>Bodoni MT Condensed</vt:lpstr>
      <vt:lpstr>Book Antiqua</vt:lpstr>
      <vt:lpstr>Calibri</vt:lpstr>
      <vt:lpstr>Candara</vt:lpstr>
      <vt:lpstr>Georgia</vt:lpstr>
      <vt:lpstr>Gill Sans</vt:lpstr>
      <vt:lpstr>Times New Roman</vt:lpstr>
      <vt:lpstr>Wingdings</vt:lpstr>
      <vt:lpstr>ヒラギノ角ゴ ProN W3</vt:lpstr>
      <vt:lpstr>Title &amp; Subtitle</vt:lpstr>
      <vt:lpstr>Title &amp; Bullets - 2 Column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- Center</vt:lpstr>
      <vt:lpstr>Title &amp; Bullets - Right</vt:lpstr>
      <vt:lpstr>Title, Bullets &amp; Photo</vt:lpstr>
      <vt:lpstr>PowerPoint Presentation</vt:lpstr>
      <vt:lpstr>PowerPoint Presentation</vt:lpstr>
      <vt:lpstr>PowerPoint Presentation</vt:lpstr>
      <vt:lpstr>PowerPoint Presentation</vt:lpstr>
      <vt:lpstr>PELAKSANAAN UAS </vt:lpstr>
      <vt:lpstr>PELAKSANAAN UAS</vt:lpstr>
      <vt:lpstr>PELAKSANAAN UAS</vt:lpstr>
      <vt:lpstr>PELAKSANAAN UAS</vt:lpstr>
      <vt:lpstr>PELAKSANAAN UAS</vt:lpstr>
      <vt:lpstr>TUGAS AKHIR PROGRAM 2020/21/1 (2020.2)</vt:lpstr>
      <vt:lpstr>TUGAS AKHIR PROGRAM  2020/21/1 (2020.2)</vt:lpstr>
      <vt:lpstr>Pelaksanaan Ujian TAP</vt:lpstr>
      <vt:lpstr>TUGAS AKHIR PROGRAM  2020/21/1 (2020.2)</vt:lpstr>
      <vt:lpstr>PELANGGARAN AKADEMIK DALAM UJIAN DAN SANKSI AKADEMIK</vt:lpstr>
      <vt:lpstr>PowerPoint Presentation</vt:lpstr>
      <vt:lpstr>LAMPIRAN- LAMPIRAN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</dc:creator>
  <cp:lastModifiedBy>PAK-RAHMADDIAN</cp:lastModifiedBy>
  <cp:revision>393</cp:revision>
  <cp:lastPrinted>2020-11-11T02:13:06Z</cp:lastPrinted>
  <dcterms:modified xsi:type="dcterms:W3CDTF">2020-11-25T09:10:28Z</dcterms:modified>
</cp:coreProperties>
</file>